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56" r:id="rId3"/>
    <p:sldId id="259" r:id="rId5"/>
    <p:sldId id="257" r:id="rId6"/>
    <p:sldId id="297" r:id="rId7"/>
    <p:sldId id="260" r:id="rId8"/>
    <p:sldId id="280" r:id="rId9"/>
    <p:sldId id="264" r:id="rId10"/>
    <p:sldId id="265" r:id="rId11"/>
    <p:sldId id="298" r:id="rId12"/>
    <p:sldId id="299" r:id="rId13"/>
    <p:sldId id="266" r:id="rId14"/>
    <p:sldId id="281" r:id="rId15"/>
    <p:sldId id="270" r:id="rId16"/>
    <p:sldId id="271" r:id="rId17"/>
    <p:sldId id="282" r:id="rId18"/>
    <p:sldId id="272" r:id="rId19"/>
    <p:sldId id="273" r:id="rId20"/>
    <p:sldId id="276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234"/>
      </p:cViewPr>
      <p:guideLst>
        <p:guide orient="horz" pos="2173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85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6.xml"/><Relationship Id="rId3" Type="http://schemas.openxmlformats.org/officeDocument/2006/relationships/image" Target="../media/image7.jpeg"/><Relationship Id="rId2" Type="http://schemas.openxmlformats.org/officeDocument/2006/relationships/tags" Target="../tags/tag75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83.xml"/><Relationship Id="rId6" Type="http://schemas.openxmlformats.org/officeDocument/2006/relationships/image" Target="../media/image8.jpeg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4.xml"/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8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9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9230360" y="2766060"/>
            <a:ext cx="2282825" cy="3663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18374" y="2879249"/>
            <a:ext cx="7109460" cy="1441450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zh-CN" altLang="en-US" sz="8800" spc="30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华文行楷" panose="02010800040101010101" charset="-122"/>
                <a:ea typeface="华文行楷" panose="02010800040101010101" charset="-122"/>
              </a:rPr>
              <a:t>鲁滨逊漂流记</a:t>
            </a:r>
            <a:endParaRPr lang="zh-CN" altLang="en-US" sz="8800" spc="300">
              <a:ln w="1905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2" name="图片 1" descr="699pic.com 1800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770" y="3283585"/>
            <a:ext cx="2395855" cy="21640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9696" y="2340080"/>
            <a:ext cx="11792607" cy="217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4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cs typeface="+mn-ea"/>
                <a:sym typeface="+mn-lt"/>
              </a:rPr>
              <a:t>我们老是感到缺少什么东西而不满足，是因为我们对已经得到的东西缺少感激之情。</a:t>
            </a:r>
            <a:endParaRPr lang="zh-CN" altLang="en-US" sz="4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56000" y="1249417"/>
            <a:ext cx="10080000" cy="3581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总的来说，事实证明，我当前的不幸处境，是世界上很少有的。可是，即使我这样的处境中，也有一些消极的东西或积极的东西值得感谢。我希望世上的人都要从我最不幸的处境中取得一个经验教训，这教训就是：在最不幸的处境中，我们也可以把好处和坏处对照起来看，从而找到聊以安慰的事情。</a:t>
            </a:r>
            <a:endParaRPr lang="zh-CN" altLang="en-US" sz="32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508000" y="2476500"/>
            <a:ext cx="2282825" cy="3663950"/>
          </a:xfrm>
          <a:prstGeom prst="rect">
            <a:avLst/>
          </a:prstGeom>
        </p:spPr>
      </p:pic>
      <p:sp>
        <p:nvSpPr>
          <p:cNvPr id="70" name="îŝļîḋé"/>
          <p:cNvSpPr/>
          <p:nvPr/>
        </p:nvSpPr>
        <p:spPr>
          <a:xfrm>
            <a:off x="3452495" y="2225675"/>
            <a:ext cx="6976110" cy="351091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6350" cap="rnd">
            <a:solidFill>
              <a:schemeClr val="bg1">
                <a:lumMod val="9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6" name="7"/>
          <p:cNvSpPr/>
          <p:nvPr/>
        </p:nvSpPr>
        <p:spPr>
          <a:xfrm>
            <a:off x="6064568" y="3336925"/>
            <a:ext cx="1751965" cy="38354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80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sym typeface="+mn-ea"/>
              </a:rPr>
              <a:t>综合拓展</a:t>
            </a:r>
            <a:endParaRPr lang="zh-CN" altLang="en-US" sz="8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5611" y="4620260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zh-CN" sz="4400" spc="3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1" name="iş1iḍé"/>
          <p:cNvSpPr txBox="1"/>
          <p:nvPr/>
        </p:nvSpPr>
        <p:spPr bwMode="auto">
          <a:xfrm>
            <a:off x="5648960" y="2565400"/>
            <a:ext cx="2583180" cy="574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6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三</a:t>
            </a:r>
            <a:endParaRPr lang="zh-CN" altLang="en-US" sz="960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6000" y="1267290"/>
            <a:ext cx="10080000" cy="3581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鲁滨逊遇险流落荒岛之前的三次远航经历。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第一次航行出海是十九岁，是跟随朋友坐船到伦敦，途中遇到大风浪，船只沉没，但最终相安无事。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第二次出海是到非洲经商，赚了一笔钱。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第三次是到非洲几内亚做生意，又遭不幸，被摩尔人俘虏，做了奴隶。后来趁机逃跑，在海上逃亡了十多天，被一艘商船救起来到巴西。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"/>
          <p:cNvSpPr txBox="1"/>
          <p:nvPr/>
        </p:nvSpPr>
        <p:spPr>
          <a:xfrm>
            <a:off x="4522585" y="642870"/>
            <a:ext cx="3231285" cy="641350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endParaRPr lang="zh-CN" altLang="en-US" sz="3600" spc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sym typeface="+mn-ea"/>
            </a:endParaRPr>
          </a:p>
        </p:txBody>
      </p:sp>
      <p:sp>
        <p:nvSpPr>
          <p:cNvPr id="14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48490" y="1931282"/>
            <a:ext cx="5868000" cy="393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3431" tIns="56716" rIns="113431" bIns="56716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  <a:defRPr/>
            </a:pP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《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鲁滨逊漂流记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》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一问世即风靡全球又历久不衰。至今已出了几百版，几乎译成了世界上所有各种文字。据说除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《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圣经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》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之外，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《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鲁滨逊漂流记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》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anose="020B0604020202020204" pitchFamily="34" charset="0"/>
              </a:rPr>
              <a:t>是再版最多的一本书。在欧美国家是儿童的必读书。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图片 2" descr="22489431-1_o"/>
          <p:cNvPicPr>
            <a:picLocks noChangeAspect="1"/>
          </p:cNvPicPr>
          <p:nvPr/>
        </p:nvPicPr>
        <p:blipFill>
          <a:blip r:embed="rId3"/>
          <a:srcRect b="5011"/>
          <a:stretch>
            <a:fillRect/>
          </a:stretch>
        </p:blipFill>
        <p:spPr>
          <a:xfrm>
            <a:off x="7948930" y="2034540"/>
            <a:ext cx="2889885" cy="40176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508000" y="2476500"/>
            <a:ext cx="2282825" cy="3663950"/>
          </a:xfrm>
          <a:prstGeom prst="rect">
            <a:avLst/>
          </a:prstGeom>
        </p:spPr>
      </p:pic>
      <p:sp>
        <p:nvSpPr>
          <p:cNvPr id="70" name="îŝļîḋé"/>
          <p:cNvSpPr/>
          <p:nvPr/>
        </p:nvSpPr>
        <p:spPr>
          <a:xfrm>
            <a:off x="3452495" y="2225675"/>
            <a:ext cx="6976110" cy="351091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6350" cap="rnd">
            <a:solidFill>
              <a:schemeClr val="bg1">
                <a:lumMod val="9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6" name="7"/>
          <p:cNvSpPr/>
          <p:nvPr/>
        </p:nvSpPr>
        <p:spPr>
          <a:xfrm>
            <a:off x="6064568" y="3336925"/>
            <a:ext cx="1751965" cy="38354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80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sym typeface="+mn-ea"/>
              </a:rPr>
              <a:t>课后讨论</a:t>
            </a:r>
            <a:endParaRPr lang="zh-CN" altLang="en-US" sz="8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85018" y="4620260"/>
            <a:ext cx="4711065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ADD THE TITEL</a:t>
            </a:r>
            <a:endParaRPr lang="en-US" altLang="zh-CN" sz="4400" spc="3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1" name="iş1iḍé"/>
          <p:cNvSpPr txBox="1"/>
          <p:nvPr/>
        </p:nvSpPr>
        <p:spPr bwMode="auto">
          <a:xfrm>
            <a:off x="5648960" y="2565400"/>
            <a:ext cx="2583180" cy="574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0 4</a:t>
            </a:r>
            <a:endParaRPr lang="en-US" altLang="zh-CN" sz="960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"/>
          <p:cNvSpPr txBox="1"/>
          <p:nvPr/>
        </p:nvSpPr>
        <p:spPr>
          <a:xfrm>
            <a:off x="4522585" y="642870"/>
            <a:ext cx="3231285" cy="641350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+mn-ea"/>
              </a:rPr>
              <a:t>课后讨论</a:t>
            </a:r>
            <a:endParaRPr lang="zh-CN" altLang="en-US" sz="3600" b="1" spc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sym typeface="+mn-ea"/>
            </a:endParaRPr>
          </a:p>
        </p:txBody>
      </p:sp>
      <p:sp>
        <p:nvSpPr>
          <p:cNvPr id="36" name="12"/>
          <p:cNvSpPr txBox="1"/>
          <p:nvPr/>
        </p:nvSpPr>
        <p:spPr>
          <a:xfrm>
            <a:off x="1303655" y="4744720"/>
            <a:ext cx="2856230" cy="915035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100"/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遇险上岛、建房定居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8" name="22"/>
          <p:cNvSpPr txBox="1"/>
          <p:nvPr/>
        </p:nvSpPr>
        <p:spPr>
          <a:xfrm>
            <a:off x="4782185" y="4744720"/>
            <a:ext cx="2856230" cy="915035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100"/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养牧种植、救“星期五”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0" name="32"/>
          <p:cNvSpPr txBox="1"/>
          <p:nvPr/>
        </p:nvSpPr>
        <p:spPr>
          <a:xfrm>
            <a:off x="8327390" y="4744720"/>
            <a:ext cx="2856230" cy="915035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100"/>
            </a:lvl1pPr>
          </a:lstStyle>
          <a:p>
            <a:pPr lvl="0">
              <a:lnSpc>
                <a:spcPct val="100000"/>
              </a:lnSpc>
              <a:defRPr/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回到英国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57587" y="2006124"/>
            <a:ext cx="10080000" cy="1143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课文按什么顺序写的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,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写了哪几件事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?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87930" y="4067810"/>
            <a:ext cx="487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66460" y="4067810"/>
            <a:ext cx="487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98965" y="4067810"/>
            <a:ext cx="513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1"/>
          <p:cNvSpPr/>
          <p:nvPr>
            <p:custDataLst>
              <p:tags r:id="rId2"/>
            </p:custDataLst>
          </p:nvPr>
        </p:nvSpPr>
        <p:spPr>
          <a:xfrm>
            <a:off x="1273810" y="2293620"/>
            <a:ext cx="6271895" cy="428625"/>
          </a:xfrm>
          <a:prstGeom prst="rect">
            <a:avLst/>
          </a:prstGeom>
        </p:spPr>
        <p:txBody>
          <a:bodyPr lIns="108878" tIns="54439" rIns="108878" bIns="54439" anchor="ctr">
            <a:noAutofit/>
          </a:bodyPr>
          <a:lstStyle/>
          <a:p>
            <a:pPr>
              <a:defRPr/>
            </a:pP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《</a:t>
            </a: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鲁滨逊漂流记</a:t>
            </a: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》</a:t>
            </a: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作者是谁</a:t>
            </a: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?</a:t>
            </a: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哪个国家的？</a:t>
            </a:r>
            <a:endParaRPr lang="zh-CN" altLang="en-US" sz="26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0" name="2"/>
          <p:cNvSpPr/>
          <p:nvPr>
            <p:custDataLst>
              <p:tags r:id="rId3"/>
            </p:custDataLst>
          </p:nvPr>
        </p:nvSpPr>
        <p:spPr>
          <a:xfrm>
            <a:off x="1273809" y="3228975"/>
            <a:ext cx="6085205" cy="428625"/>
          </a:xfrm>
          <a:prstGeom prst="rect">
            <a:avLst/>
          </a:prstGeom>
        </p:spPr>
        <p:txBody>
          <a:bodyPr lIns="108878" tIns="54439" rIns="108878" bIns="54439" anchor="ctr">
            <a:noAutofit/>
          </a:bodyPr>
          <a:lstStyle/>
          <a:p>
            <a:pPr>
              <a:defRPr/>
            </a:pP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ahoma" panose="020B0604030504040204" pitchFamily="34" charset="0"/>
              </a:rPr>
              <a:t>《</a:t>
            </a: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ahoma" panose="020B0604030504040204" pitchFamily="34" charset="0"/>
              </a:rPr>
              <a:t>鲁滨逊漂流记</a:t>
            </a: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ahoma" panose="020B0604030504040204" pitchFamily="34" charset="0"/>
              </a:rPr>
              <a:t>》</a:t>
            </a: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ahoma" panose="020B0604030504040204" pitchFamily="34" charset="0"/>
              </a:rPr>
              <a:t>的作者是根据什么来写这本书的</a:t>
            </a: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ahoma" panose="020B0604030504040204" pitchFamily="34" charset="0"/>
              </a:rPr>
              <a:t>? </a:t>
            </a:r>
            <a:endParaRPr lang="en-US" altLang="zh-CN" sz="26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ahoma" panose="020B0604030504040204" pitchFamily="34" charset="0"/>
            </a:endParaRPr>
          </a:p>
        </p:txBody>
      </p:sp>
      <p:sp>
        <p:nvSpPr>
          <p:cNvPr id="32" name="3"/>
          <p:cNvSpPr/>
          <p:nvPr>
            <p:custDataLst>
              <p:tags r:id="rId4"/>
            </p:custDataLst>
          </p:nvPr>
        </p:nvSpPr>
        <p:spPr>
          <a:xfrm>
            <a:off x="1273810" y="4164330"/>
            <a:ext cx="5735320" cy="428625"/>
          </a:xfrm>
          <a:prstGeom prst="rect">
            <a:avLst/>
          </a:prstGeom>
        </p:spPr>
        <p:txBody>
          <a:bodyPr lIns="108878" tIns="54439" rIns="108878" bIns="54439" anchor="ctr">
            <a:noAutofit/>
          </a:bodyPr>
          <a:lstStyle/>
          <a:p>
            <a:pPr>
              <a:defRPr/>
            </a:pP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鲁滨逊遇到的是什么灾难</a:t>
            </a:r>
            <a:r>
              <a:rPr lang="en-US" altLang="zh-CN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? </a:t>
            </a:r>
            <a:endParaRPr lang="en-US" altLang="zh-CN" sz="26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4" name="4"/>
          <p:cNvSpPr/>
          <p:nvPr>
            <p:custDataLst>
              <p:tags r:id="rId5"/>
            </p:custDataLst>
          </p:nvPr>
        </p:nvSpPr>
        <p:spPr>
          <a:xfrm>
            <a:off x="1273810" y="5099685"/>
            <a:ext cx="5735320" cy="428625"/>
          </a:xfrm>
          <a:prstGeom prst="rect">
            <a:avLst/>
          </a:prstGeom>
        </p:spPr>
        <p:txBody>
          <a:bodyPr lIns="108878" tIns="54439" rIns="108878" bIns="54439" anchor="ctr">
            <a:noAutofit/>
          </a:bodyPr>
          <a:lstStyle/>
          <a:p>
            <a:pPr>
              <a:defRPr/>
            </a:pPr>
            <a:r>
              <a:rPr lang="zh-CN" altLang="en-US" sz="2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Tahoma" panose="020B0604030504040204" pitchFamily="34" charset="0"/>
              </a:rPr>
              <a:t>鲁滨逊流落的荒岛叫什么岛？</a:t>
            </a:r>
            <a:endParaRPr lang="zh-CN" altLang="en-US" sz="26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4522585" y="642870"/>
            <a:ext cx="3231285" cy="641350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sym typeface="+mn-ea"/>
              </a:rPr>
              <a:t>课后讨论</a:t>
            </a:r>
            <a:endParaRPr lang="zh-CN" altLang="en-US" sz="3600" spc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sym typeface="+mn-ea"/>
            </a:endParaRPr>
          </a:p>
        </p:txBody>
      </p:sp>
      <p:pic>
        <p:nvPicPr>
          <p:cNvPr id="3" name="图片 2" descr="219-1ZQ31H0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9015" y="2635885"/>
            <a:ext cx="3933825" cy="328612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24253" y="3206274"/>
            <a:ext cx="5372735" cy="1564640"/>
          </a:xfrm>
          <a:prstGeom prst="rect">
            <a:avLst/>
          </a:prstGeom>
          <a:noFill/>
        </p:spPr>
        <p:txBody>
          <a:bodyPr wrap="none" lIns="87764" tIns="43882" rIns="87764" bIns="43882" rtlCol="0">
            <a:spAutoFit/>
          </a:bodyPr>
          <a:lstStyle/>
          <a:p>
            <a:pPr algn="ctr"/>
            <a:r>
              <a:rPr lang="en-US" altLang="zh-CN" sz="9600" spc="300">
                <a:ln w="1905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j-ea"/>
                <a:ea typeface="+mj-ea"/>
              </a:rPr>
              <a:t>THANKS</a:t>
            </a:r>
            <a:endParaRPr lang="en-US" altLang="zh-CN" sz="9600" spc="300">
              <a:ln w="1905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j-ea"/>
              <a:ea typeface="+mj-ea"/>
            </a:endParaRPr>
          </a:p>
        </p:txBody>
      </p:sp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447675" y="2510790"/>
            <a:ext cx="2282825" cy="3663950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6200" y="10452100"/>
            <a:ext cx="355600" cy="2667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508000" y="2476500"/>
            <a:ext cx="2282825" cy="3663950"/>
          </a:xfrm>
          <a:prstGeom prst="rect">
            <a:avLst/>
          </a:prstGeom>
        </p:spPr>
      </p:pic>
      <p:sp>
        <p:nvSpPr>
          <p:cNvPr id="70" name="îŝļîḋé"/>
          <p:cNvSpPr/>
          <p:nvPr/>
        </p:nvSpPr>
        <p:spPr>
          <a:xfrm>
            <a:off x="3452495" y="2225675"/>
            <a:ext cx="6976110" cy="351091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6350" cap="rnd">
            <a:solidFill>
              <a:schemeClr val="bg1">
                <a:lumMod val="9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6" name="7"/>
          <p:cNvSpPr/>
          <p:nvPr/>
        </p:nvSpPr>
        <p:spPr>
          <a:xfrm>
            <a:off x="6064568" y="3336925"/>
            <a:ext cx="1751965" cy="38354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en-US" altLang="zh-CN" sz="8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“</a:t>
            </a:r>
            <a:r>
              <a:rPr lang="zh-CN" altLang="en-US" sz="8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预</a:t>
            </a:r>
            <a:r>
              <a:rPr lang="en-US" altLang="zh-CN" sz="8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”</a:t>
            </a:r>
            <a:r>
              <a:rPr lang="zh-CN" altLang="en-US" sz="8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者先知</a:t>
            </a:r>
            <a:endParaRPr lang="zh-CN" altLang="en-US" sz="8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5611" y="4620260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zh-CN" sz="4400" spc="3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1" name="iş1iḍé"/>
          <p:cNvSpPr txBox="1"/>
          <p:nvPr/>
        </p:nvSpPr>
        <p:spPr bwMode="auto">
          <a:xfrm>
            <a:off x="5648960" y="2565400"/>
            <a:ext cx="2583180" cy="574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6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一</a:t>
            </a:r>
            <a:endParaRPr lang="zh-CN" altLang="en-US" sz="960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56627" y="2066449"/>
            <a:ext cx="4500000" cy="3581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ea typeface="+mn-ea"/>
              </a:rPr>
              <a:t>丹尼尔</a:t>
            </a:r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ea typeface="+mn-ea"/>
              </a:rPr>
              <a:t>·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ea typeface="+mn-ea"/>
              </a:rPr>
              <a:t>笛福（</a:t>
            </a:r>
            <a:r>
              <a:rPr lang="en-US" altLang="zh-CN" sz="280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ea typeface="+mn-ea"/>
              </a:rPr>
              <a:t>Daniel·Defoe 1660—1731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ea typeface="+mn-ea"/>
              </a:rPr>
              <a:t>），英国作家，新闻记者。生于商人家庭，早年以写政论和讽刺诗著称，晚年开始发表海上冒险小说、流浪汉小说和历史小说。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ea"/>
              <a:ea typeface="+mn-ea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4522585" y="642870"/>
            <a:ext cx="3231285" cy="641350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3600" spc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认识作者</a:t>
            </a:r>
            <a:endParaRPr lang="zh-CN" altLang="en-US" sz="3600" spc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3" name="图片 2" descr="8326cffc1e178a82340d2d43f803738da977e824"/>
          <p:cNvPicPr>
            <a:picLocks noChangeAspect="1"/>
          </p:cNvPicPr>
          <p:nvPr/>
        </p:nvPicPr>
        <p:blipFill>
          <a:blip r:embed="rId2"/>
          <a:srcRect b="10335"/>
          <a:stretch>
            <a:fillRect/>
          </a:stretch>
        </p:blipFill>
        <p:spPr>
          <a:xfrm>
            <a:off x="7125335" y="1731487"/>
            <a:ext cx="3916680" cy="4251325"/>
          </a:xfrm>
          <a:prstGeom prst="round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"/>
          <p:cNvSpPr txBox="1"/>
          <p:nvPr/>
        </p:nvSpPr>
        <p:spPr>
          <a:xfrm>
            <a:off x="4608310" y="718435"/>
            <a:ext cx="3231285" cy="826135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4800" spc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走进课文</a:t>
            </a:r>
            <a:endParaRPr lang="zh-CN" altLang="en-US" sz="4800" spc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8228" y="2286794"/>
            <a:ext cx="10080000" cy="3581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8160" y="2829560"/>
            <a:ext cx="11155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本篇文章在讲什么呢？？？</a:t>
            </a:r>
            <a:endParaRPr lang="zh-CN" altLang="en-US" sz="72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6000" y="1929442"/>
            <a:ext cx="10080000" cy="3581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本文写的是一位英国人，在一次航海中船翻了，漂流到了一座荒无人烟的小岛上，而他却战胜种种困难，生活了二十多年之久，自给自足，最后终于获救，回到了自己的国家。 </a:t>
            </a:r>
            <a:endParaRPr lang="zh-CN" altLang="en-US" sz="3600" b="1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99pic.com 18001"/>
          <p:cNvPicPr>
            <a:picLocks noChangeAspect="1"/>
          </p:cNvPicPr>
          <p:nvPr/>
        </p:nvPicPr>
        <p:blipFill>
          <a:blip r:embed="rId2"/>
          <a:srcRect l="18147"/>
          <a:stretch>
            <a:fillRect/>
          </a:stretch>
        </p:blipFill>
        <p:spPr>
          <a:xfrm>
            <a:off x="508000" y="2476500"/>
            <a:ext cx="2282825" cy="3663950"/>
          </a:xfrm>
          <a:prstGeom prst="rect">
            <a:avLst/>
          </a:prstGeom>
        </p:spPr>
      </p:pic>
      <p:sp>
        <p:nvSpPr>
          <p:cNvPr id="6" name="7"/>
          <p:cNvSpPr/>
          <p:nvPr/>
        </p:nvSpPr>
        <p:spPr>
          <a:xfrm>
            <a:off x="6064568" y="3336925"/>
            <a:ext cx="1751965" cy="38354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8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深入了解</a:t>
            </a:r>
            <a:endParaRPr lang="zh-CN" altLang="en-US" sz="8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1" name="iş1iḍé"/>
          <p:cNvSpPr txBox="1"/>
          <p:nvPr/>
        </p:nvSpPr>
        <p:spPr bwMode="auto">
          <a:xfrm>
            <a:off x="5648960" y="2565400"/>
            <a:ext cx="2583180" cy="574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6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二</a:t>
            </a:r>
            <a:endParaRPr lang="zh-CN" altLang="en-US" sz="960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"/>
          <p:cNvSpPr txBox="1"/>
          <p:nvPr/>
        </p:nvSpPr>
        <p:spPr>
          <a:xfrm>
            <a:off x="4522585" y="642870"/>
            <a:ext cx="3231285" cy="641350"/>
          </a:xfrm>
          <a:prstGeom prst="rect">
            <a:avLst/>
          </a:prstGeom>
          <a:noFill/>
        </p:spPr>
        <p:txBody>
          <a:bodyPr wrap="square" lIns="87764" tIns="43882" rIns="87764" bIns="43882" rtlCol="0">
            <a:spAutoFit/>
          </a:bodyPr>
          <a:lstStyle>
            <a:defPPr>
              <a:defRPr lang="zh-CN"/>
            </a:defPPr>
            <a:lvl1pPr>
              <a:defRPr sz="2400" spc="3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3600" spc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sym typeface="+mn-ea"/>
              </a:rPr>
              <a:t>生词短句</a:t>
            </a:r>
            <a:endParaRPr lang="zh-CN" altLang="en-US" sz="3600" spc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76086" y="2122170"/>
            <a:ext cx="4135120" cy="3634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泅      沮丧          搁浅   </a:t>
            </a: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痕        冻饿之虞           </a:t>
            </a: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聊以自慰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4" name="图片 3" descr="1175-1PG61J3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10" y="2185670"/>
            <a:ext cx="4762500" cy="30194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00050" y="492125"/>
            <a:ext cx="10445750" cy="624268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20000"/>
              </a:lnSpc>
            </a:pPr>
            <a:r>
              <a:rPr lang="zh-CN" altLang="en-US" sz="4000" b="1" i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+mn-ea"/>
                <a:ea typeface="+mn-ea"/>
              </a:rPr>
              <a:t>同学们，</a:t>
            </a:r>
            <a:endParaRPr lang="zh-CN" altLang="en-US" sz="4000" b="1" i="1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+mn-ea"/>
              <a:ea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4000" b="1" i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+mn-ea"/>
                <a:ea typeface="+mn-ea"/>
              </a:rPr>
              <a:t>在本篇文章中有哪些你们喜欢的句子呢</a:t>
            </a:r>
            <a:endParaRPr lang="zh-CN" altLang="en-US" sz="4000" b="1" i="1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+mn-ea"/>
              <a:ea typeface="+mn-ea"/>
            </a:endParaRPr>
          </a:p>
        </p:txBody>
      </p:sp>
      <p:pic>
        <p:nvPicPr>
          <p:cNvPr id="7" name="图片 6" descr="219-1Z420143F5"/>
          <p:cNvPicPr>
            <a:picLocks noChangeAspect="1"/>
          </p:cNvPicPr>
          <p:nvPr/>
        </p:nvPicPr>
        <p:blipFill>
          <a:blip r:embed="rId2"/>
          <a:srcRect l="11534" t="19940" r="13434" b="8771"/>
          <a:stretch>
            <a:fillRect/>
          </a:stretch>
        </p:blipFill>
        <p:spPr>
          <a:xfrm>
            <a:off x="2475230" y="2252345"/>
            <a:ext cx="7325995" cy="4095115"/>
          </a:xfrm>
          <a:prstGeom prst="round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3475" y="380809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6165" y="380809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8676" y="2080169"/>
            <a:ext cx="12013324" cy="2176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4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cs typeface="+mn-ea"/>
                <a:sym typeface="+mn-lt"/>
              </a:rPr>
              <a:t>一个人只是呆呆地坐着，空想着自己所得不到的东西，是没有用的</a:t>
            </a:r>
            <a:r>
              <a:rPr lang="zh-CN" altLang="en-US" sz="48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rPr>
              <a:t>。</a:t>
            </a:r>
            <a:endParaRPr lang="zh-CN" altLang="en-US" sz="4800"/>
          </a:p>
        </p:txBody>
      </p:sp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5.xml><?xml version="1.0" encoding="utf-8"?>
<p:tagLst xmlns:p="http://schemas.openxmlformats.org/presentationml/2006/main">
  <p:tag name="MH" val="20180601154418"/>
  <p:tag name="MH_LIBRARY" val="GRAPHIC"/>
  <p:tag name="MH_ORDER" val="1"/>
  <p:tag name="MH_TYPE" val="Text"/>
</p:tagLst>
</file>

<file path=ppt/tags/tag7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9.xml><?xml version="1.0" encoding="utf-8"?>
<p:tagLst xmlns:p="http://schemas.openxmlformats.org/presentationml/2006/main">
  <p:tag name="MH" val="20180819160429"/>
  <p:tag name="MH_LIBRARY" val="GRAPHIC"/>
  <p:tag name="MH_ORDER" val="1"/>
  <p:tag name="MH_TYPE" val="Text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MH" val="20180819160429"/>
  <p:tag name="MH_LIBRARY" val="GRAPHIC"/>
  <p:tag name="MH_ORDER" val="2"/>
  <p:tag name="MH_TYPE" val="Text"/>
</p:tagLst>
</file>

<file path=ppt/tags/tag81.xml><?xml version="1.0" encoding="utf-8"?>
<p:tagLst xmlns:p="http://schemas.openxmlformats.org/presentationml/2006/main">
  <p:tag name="MH" val="20180819160429"/>
  <p:tag name="MH_LIBRARY" val="GRAPHIC"/>
  <p:tag name="MH_ORDER" val="3"/>
  <p:tag name="MH_TYPE" val="Text"/>
</p:tagLst>
</file>

<file path=ppt/tags/tag82.xml><?xml version="1.0" encoding="utf-8"?>
<p:tagLst xmlns:p="http://schemas.openxmlformats.org/presentationml/2006/main">
  <p:tag name="MH" val="20180819160429"/>
  <p:tag name="MH_LIBRARY" val="GRAPHIC"/>
  <p:tag name="MH_ORDER" val="4"/>
  <p:tag name="MH_TYPE" val="Text"/>
</p:tagLst>
</file>

<file path=ppt/tags/tag8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857</Words>
  <Application>WPS 演示</Application>
  <PresentationFormat/>
  <Paragraphs>84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华文行楷</vt:lpstr>
      <vt:lpstr>Calibri</vt:lpstr>
      <vt:lpstr>Tahoma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2021-07-29T09:40:00Z</cp:lastPrinted>
  <dcterms:created xsi:type="dcterms:W3CDTF">2021-07-29T09:40:00Z</dcterms:created>
  <dcterms:modified xsi:type="dcterms:W3CDTF">2021-11-06T07:13:06Z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7FD690E910054B489B47E6C9C3BB273B</vt:lpwstr>
  </property>
  <property fmtid="{D5CDD505-2E9C-101B-9397-08002B2CF9AE}" pid="7" name="KSOProductBuildVer">
    <vt:lpwstr>2052-11.1.0.10938</vt:lpwstr>
  </property>
</Properties>
</file>